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7" r:id="rId5"/>
    <p:sldId id="288" r:id="rId6"/>
    <p:sldId id="289" r:id="rId7"/>
    <p:sldId id="272" r:id="rId8"/>
    <p:sldId id="275" r:id="rId9"/>
    <p:sldId id="276" r:id="rId10"/>
    <p:sldId id="274" r:id="rId11"/>
    <p:sldId id="290" r:id="rId12"/>
    <p:sldId id="278" r:id="rId13"/>
    <p:sldId id="292" r:id="rId14"/>
    <p:sldId id="291" r:id="rId15"/>
    <p:sldId id="270" r:id="rId16"/>
    <p:sldId id="259" r:id="rId17"/>
    <p:sldId id="267" r:id="rId18"/>
    <p:sldId id="268" r:id="rId19"/>
    <p:sldId id="269" r:id="rId20"/>
    <p:sldId id="282" r:id="rId21"/>
    <p:sldId id="279" r:id="rId22"/>
    <p:sldId id="281" r:id="rId23"/>
    <p:sldId id="280" r:id="rId24"/>
    <p:sldId id="285" r:id="rId25"/>
    <p:sldId id="286" r:id="rId26"/>
    <p:sldId id="28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5804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78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A785B-D11D-476E-8FE3-B9A32AAEF3ED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BAD6D-9C3B-46AE-9ED7-53C2ADD3C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6EEAB-DFFE-48A0-95F8-1347266830D1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C1AB1-D682-4F2C-8579-D9DF0DCC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C1AB1-D682-4F2C-8579-D9DF0DCC07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27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C1AB1-D682-4F2C-8579-D9DF0DCC073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78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C1AB1-D682-4F2C-8579-D9DF0DCC073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02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C1AB1-D682-4F2C-8579-D9DF0DCC073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3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C1AB1-D682-4F2C-8579-D9DF0DCC073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49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2513012" y="1371600"/>
            <a:ext cx="71628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256032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4160" y="4185919"/>
            <a:ext cx="6583680" cy="1097278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982132"/>
            <a:ext cx="6995160" cy="50749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94265" y="1051560"/>
            <a:ext cx="68580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772051" y="1143000"/>
            <a:ext cx="6686024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846666"/>
            <a:ext cx="1828800" cy="55541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798" y="846666"/>
            <a:ext cx="7863840" cy="5554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ummer Section Hea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utumn Section Header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Winter Section Header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057399"/>
            <a:ext cx="4846320" cy="43434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2057399"/>
            <a:ext cx="4846320" cy="43434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57399"/>
            <a:ext cx="484632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926080"/>
            <a:ext cx="4846320" cy="34747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2057399"/>
            <a:ext cx="484632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926080"/>
            <a:ext cx="4846320" cy="34747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45541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519333"/>
            <a:ext cx="70866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0" y="6519333"/>
            <a:ext cx="16002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B1BD3024-A370-4736-A073-CFE51D74BDB4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519333"/>
            <a:ext cx="9144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E3DCFCC-8C7B-4574-91B2-C3342261C6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6999" y="1958399"/>
            <a:ext cx="6858002" cy="182880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Calling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Sam Richards</a:t>
            </a:r>
          </a:p>
          <a:p>
            <a:r>
              <a:rPr lang="en-US" dirty="0"/>
              <a:t>Head of Children’s and Youth Work, URC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7F19FC-CA4B-CE02-BD69-7711ECA88F47}"/>
              </a:ext>
            </a:extLst>
          </p:cNvPr>
          <p:cNvSpPr txBox="1"/>
          <p:nvPr/>
        </p:nvSpPr>
        <p:spPr>
          <a:xfrm>
            <a:off x="662608" y="796135"/>
            <a:ext cx="11423375" cy="5591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PRAYER</a:t>
            </a:r>
          </a:p>
          <a:p>
            <a:pPr>
              <a:spcAft>
                <a:spcPts val="800"/>
              </a:spcAft>
            </a:pPr>
            <a:endParaRPr lang="en-GB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– thank you for calling us into your kingdom of love.</a:t>
            </a:r>
          </a:p>
          <a:p>
            <a:pPr>
              <a:spcAft>
                <a:spcPts val="800"/>
              </a:spcAft>
            </a:pP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 us to shine as a light in the world – bringing out the vibrant God-colours of your creation.</a:t>
            </a:r>
          </a:p>
          <a:p>
            <a:pPr>
              <a:spcAft>
                <a:spcPts val="800"/>
              </a:spcAft>
            </a:pP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 us to live as salt in our daily lives – bringing out the fulsome God-flavours through loving our neighbours.</a:t>
            </a:r>
          </a:p>
          <a:p>
            <a:pPr>
              <a:spcAft>
                <a:spcPts val="800"/>
              </a:spcAft>
            </a:pP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people see through us, your children, to you and give glory to God.</a:t>
            </a:r>
            <a:r>
              <a:rPr lang="en-GB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Amen</a:t>
            </a:r>
          </a:p>
        </p:txBody>
      </p:sp>
    </p:spTree>
    <p:extLst>
      <p:ext uri="{BB962C8B-B14F-4D97-AF65-F5344CB8AC3E}">
        <p14:creationId xmlns:p14="http://schemas.microsoft.com/office/powerpoint/2010/main" val="13957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6999" y="1958399"/>
            <a:ext cx="6858002" cy="182880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REFLECTION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4160" y="4013640"/>
            <a:ext cx="6583680" cy="1097278"/>
          </a:xfrm>
        </p:spPr>
        <p:txBody>
          <a:bodyPr/>
          <a:lstStyle/>
          <a:p>
            <a:r>
              <a:rPr lang="en-US" dirty="0"/>
              <a:t>On Calling</a:t>
            </a:r>
          </a:p>
        </p:txBody>
      </p:sp>
    </p:spTree>
    <p:extLst>
      <p:ext uri="{BB962C8B-B14F-4D97-AF65-F5344CB8AC3E}">
        <p14:creationId xmlns:p14="http://schemas.microsoft.com/office/powerpoint/2010/main" val="21899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called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RELATIONSHIP</a:t>
            </a:r>
          </a:p>
        </p:txBody>
      </p:sp>
    </p:spTree>
    <p:extLst>
      <p:ext uri="{BB962C8B-B14F-4D97-AF65-F5344CB8AC3E}">
        <p14:creationId xmlns:p14="http://schemas.microsoft.com/office/powerpoint/2010/main" val="26140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called to BE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CREATION</a:t>
            </a:r>
          </a:p>
        </p:txBody>
      </p:sp>
    </p:spTree>
    <p:extLst>
      <p:ext uri="{BB962C8B-B14F-4D97-AF65-F5344CB8AC3E}">
        <p14:creationId xmlns:p14="http://schemas.microsoft.com/office/powerpoint/2010/main" val="19326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Called to BELONG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SALVATION</a:t>
            </a:r>
          </a:p>
        </p:txBody>
      </p:sp>
    </p:spTree>
    <p:extLst>
      <p:ext uri="{BB962C8B-B14F-4D97-AF65-F5344CB8AC3E}">
        <p14:creationId xmlns:p14="http://schemas.microsoft.com/office/powerpoint/2010/main" val="21784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Called to BECOME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SANCTIFICATION</a:t>
            </a:r>
          </a:p>
        </p:txBody>
      </p:sp>
    </p:spTree>
    <p:extLst>
      <p:ext uri="{BB962C8B-B14F-4D97-AF65-F5344CB8AC3E}">
        <p14:creationId xmlns:p14="http://schemas.microsoft.com/office/powerpoint/2010/main" val="245632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Called to SERVE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VOCATION</a:t>
            </a:r>
          </a:p>
        </p:txBody>
      </p:sp>
    </p:spTree>
    <p:extLst>
      <p:ext uri="{BB962C8B-B14F-4D97-AF65-F5344CB8AC3E}">
        <p14:creationId xmlns:p14="http://schemas.microsoft.com/office/powerpoint/2010/main" val="91766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called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LOVE</a:t>
            </a:r>
          </a:p>
        </p:txBody>
      </p:sp>
    </p:spTree>
    <p:extLst>
      <p:ext uri="{BB962C8B-B14F-4D97-AF65-F5344CB8AC3E}">
        <p14:creationId xmlns:p14="http://schemas.microsoft.com/office/powerpoint/2010/main" val="417635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09336" y="2197964"/>
            <a:ext cx="1700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8000"/>
                </a:solidFill>
              </a:rPr>
              <a:t>creating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61692" y="2197963"/>
            <a:ext cx="2066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70C0"/>
                </a:solidFill>
              </a:rPr>
              <a:t>sustaining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57922" y="4034637"/>
            <a:ext cx="2203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EE5804"/>
                </a:solidFill>
              </a:rPr>
              <a:t>redeeming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65401" y="4034637"/>
            <a:ext cx="1863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C00000"/>
                </a:solidFill>
              </a:rPr>
              <a:t>restoring</a:t>
            </a:r>
          </a:p>
        </p:txBody>
      </p:sp>
    </p:spTree>
    <p:extLst>
      <p:ext uri="{BB962C8B-B14F-4D97-AF65-F5344CB8AC3E}">
        <p14:creationId xmlns:p14="http://schemas.microsoft.com/office/powerpoint/2010/main" val="62727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40037" y="1799994"/>
            <a:ext cx="14619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solidFill>
                  <a:srgbClr val="008000"/>
                </a:solidFill>
              </a:rPr>
              <a:t>gifts &amp;</a:t>
            </a:r>
          </a:p>
          <a:p>
            <a:pPr algn="ctr"/>
            <a:r>
              <a:rPr lang="en-GB" sz="3600" dirty="0">
                <a:solidFill>
                  <a:srgbClr val="008000"/>
                </a:solidFill>
              </a:rPr>
              <a:t>talents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56376" y="1799994"/>
            <a:ext cx="25861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solidFill>
                  <a:srgbClr val="0070C0"/>
                </a:solidFill>
              </a:rPr>
              <a:t>relationships</a:t>
            </a:r>
          </a:p>
          <a:p>
            <a:pPr algn="ctr"/>
            <a:r>
              <a:rPr lang="en-GB" sz="3600" dirty="0">
                <a:solidFill>
                  <a:srgbClr val="0070C0"/>
                </a:solidFill>
              </a:rPr>
              <a:t>&amp; roles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1214" y="3721129"/>
            <a:ext cx="19995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solidFill>
                  <a:srgbClr val="EE5804"/>
                </a:solidFill>
              </a:rPr>
              <a:t>passions </a:t>
            </a:r>
          </a:p>
          <a:p>
            <a:pPr algn="ctr"/>
            <a:r>
              <a:rPr lang="en-GB" sz="3600" dirty="0">
                <a:solidFill>
                  <a:srgbClr val="EE5804"/>
                </a:solidFill>
              </a:rPr>
              <a:t>&amp; dreams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6376" y="3721128"/>
            <a:ext cx="27302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solidFill>
                  <a:srgbClr val="C00000"/>
                </a:solidFill>
              </a:rPr>
              <a:t>contexts &amp; </a:t>
            </a:r>
          </a:p>
          <a:p>
            <a:pPr algn="ctr"/>
            <a:r>
              <a:rPr lang="en-GB" sz="3600" dirty="0">
                <a:solidFill>
                  <a:srgbClr val="C00000"/>
                </a:solidFill>
              </a:rPr>
              <a:t>opportunities</a:t>
            </a:r>
          </a:p>
        </p:txBody>
      </p:sp>
    </p:spTree>
    <p:extLst>
      <p:ext uri="{BB962C8B-B14F-4D97-AF65-F5344CB8AC3E}">
        <p14:creationId xmlns:p14="http://schemas.microsoft.com/office/powerpoint/2010/main" val="47922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48593A-48D2-3BCC-3FEF-5B43EBBF3FE6}"/>
              </a:ext>
            </a:extLst>
          </p:cNvPr>
          <p:cNvSpPr txBox="1"/>
          <p:nvPr/>
        </p:nvSpPr>
        <p:spPr>
          <a:xfrm>
            <a:off x="503582" y="1967811"/>
            <a:ext cx="11847443" cy="563231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defTabSz="457200"/>
            <a:r>
              <a:rPr lang="en-GB" sz="3600" dirty="0">
                <a:solidFill>
                  <a:prstClr val="black"/>
                </a:solidFill>
                <a:latin typeface="Calibri" panose="020F0502020204030204"/>
              </a:rPr>
              <a:t>The Lord is here</a:t>
            </a:r>
          </a:p>
          <a:p>
            <a:pPr defTabSz="457200"/>
            <a:r>
              <a:rPr lang="en-GB" sz="3600" b="1" dirty="0">
                <a:solidFill>
                  <a:prstClr val="black"/>
                </a:solidFill>
                <a:latin typeface="Calibri" panose="020F0502020204030204"/>
              </a:rPr>
              <a:t>God’s Spirit is with us	</a:t>
            </a:r>
          </a:p>
          <a:p>
            <a:pPr defTabSz="457200"/>
            <a:r>
              <a:rPr lang="en-GB" sz="3600" dirty="0">
                <a:solidFill>
                  <a:prstClr val="black"/>
                </a:solidFill>
                <a:latin typeface="Calibri" panose="020F0502020204030204"/>
              </a:rPr>
              <a:t>We need not fear</a:t>
            </a:r>
          </a:p>
          <a:p>
            <a:pPr defTabSz="457200"/>
            <a:r>
              <a:rPr lang="en-GB" sz="3600" b="1" dirty="0">
                <a:solidFill>
                  <a:prstClr val="black"/>
                </a:solidFill>
                <a:latin typeface="Calibri" panose="020F0502020204030204"/>
              </a:rPr>
              <a:t>God’s Spirit is with us</a:t>
            </a:r>
            <a:endParaRPr lang="en-GB" sz="36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/>
            <a:r>
              <a:rPr lang="en-GB" sz="3600" dirty="0">
                <a:solidFill>
                  <a:prstClr val="black"/>
                </a:solidFill>
                <a:latin typeface="Calibri" panose="020F0502020204030204"/>
              </a:rPr>
              <a:t>We are surrounded by love	</a:t>
            </a:r>
          </a:p>
          <a:p>
            <a:pPr defTabSz="457200"/>
            <a:r>
              <a:rPr lang="en-GB" sz="3600" b="1" dirty="0">
                <a:solidFill>
                  <a:prstClr val="black"/>
                </a:solidFill>
                <a:latin typeface="Calibri" panose="020F0502020204030204"/>
              </a:rPr>
              <a:t>God’s Spirit is with us	</a:t>
            </a:r>
            <a:endParaRPr lang="en-GB" sz="36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/>
            <a:r>
              <a:rPr lang="en-GB" sz="3600" dirty="0">
                <a:solidFill>
                  <a:prstClr val="black"/>
                </a:solidFill>
                <a:latin typeface="Calibri" panose="020F0502020204030204"/>
              </a:rPr>
              <a:t>We are immersed in peace</a:t>
            </a:r>
          </a:p>
          <a:p>
            <a:pPr defTabSz="457200"/>
            <a:r>
              <a:rPr lang="en-GB" sz="3600" b="1" dirty="0">
                <a:solidFill>
                  <a:prstClr val="black"/>
                </a:solidFill>
                <a:latin typeface="Calibri" panose="020F0502020204030204"/>
              </a:rPr>
              <a:t>God’s Spirit is with us	</a:t>
            </a:r>
          </a:p>
          <a:p>
            <a:pPr defTabSz="457200"/>
            <a:endParaRPr lang="en-GB" sz="36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/>
            <a:endParaRPr lang="en-GB" sz="36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/>
            <a:r>
              <a:rPr lang="en-GB" sz="3600" dirty="0">
                <a:solidFill>
                  <a:prstClr val="black"/>
                </a:solidFill>
                <a:latin typeface="Calibri" panose="020F0502020204030204"/>
              </a:rPr>
              <a:t>	We abide in hope</a:t>
            </a:r>
          </a:p>
          <a:p>
            <a:pPr defTabSz="457200"/>
            <a:r>
              <a:rPr lang="en-GB" sz="3600" b="1" dirty="0">
                <a:solidFill>
                  <a:prstClr val="black"/>
                </a:solidFill>
                <a:latin typeface="Calibri" panose="020F0502020204030204"/>
              </a:rPr>
              <a:t>	God’s Spirit is with us</a:t>
            </a:r>
            <a:endParaRPr lang="en-GB" sz="36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/>
            <a:r>
              <a:rPr lang="en-GB" sz="3600" dirty="0">
                <a:solidFill>
                  <a:prstClr val="black"/>
                </a:solidFill>
                <a:latin typeface="Calibri" panose="020F0502020204030204"/>
              </a:rPr>
              <a:t>	We travel in faith</a:t>
            </a:r>
          </a:p>
          <a:p>
            <a:pPr defTabSz="457200"/>
            <a:r>
              <a:rPr lang="en-GB" sz="3600" b="1" dirty="0">
                <a:solidFill>
                  <a:prstClr val="black"/>
                </a:solidFill>
                <a:latin typeface="Calibri" panose="020F0502020204030204"/>
              </a:rPr>
              <a:t>	God’s Spirit is with us</a:t>
            </a:r>
            <a:endParaRPr lang="en-GB" sz="36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/>
            <a:r>
              <a:rPr lang="en-GB" sz="3600" dirty="0">
                <a:solidFill>
                  <a:prstClr val="black"/>
                </a:solidFill>
                <a:latin typeface="Calibri" panose="020F0502020204030204"/>
              </a:rPr>
              <a:t>	We live in Eternity</a:t>
            </a:r>
          </a:p>
          <a:p>
            <a:pPr defTabSz="457200"/>
            <a:r>
              <a:rPr lang="en-GB" sz="3600" b="1" dirty="0">
                <a:solidFill>
                  <a:prstClr val="black"/>
                </a:solidFill>
                <a:latin typeface="Calibri" panose="020F0502020204030204"/>
              </a:rPr>
              <a:t>	God’s Spirit is with us</a:t>
            </a:r>
            <a:endParaRPr lang="en-GB" sz="36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/>
            <a:r>
              <a:rPr lang="en-GB" sz="3600" dirty="0">
                <a:solidFill>
                  <a:prstClr val="black"/>
                </a:solidFill>
                <a:latin typeface="Calibri" panose="020F0502020204030204"/>
              </a:rPr>
              <a:t>	The Lord is here</a:t>
            </a:r>
          </a:p>
          <a:p>
            <a:pPr defTabSz="457200"/>
            <a:r>
              <a:rPr lang="en-GB" sz="3600" b="1" dirty="0">
                <a:solidFill>
                  <a:prstClr val="black"/>
                </a:solidFill>
                <a:latin typeface="Calibri" panose="020F0502020204030204"/>
              </a:rPr>
              <a:t>	God’s Spirit is with us</a:t>
            </a:r>
            <a:endParaRPr lang="en-GB" sz="36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1864602"/>
          </a:xfrm>
        </p:spPr>
        <p:txBody>
          <a:bodyPr/>
          <a:lstStyle/>
          <a:p>
            <a:r>
              <a:rPr lang="en-US" dirty="0"/>
              <a:t>It’s your CALL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4160" y="3683726"/>
            <a:ext cx="6583680" cy="159947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where your deepest gladness 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and the world’s deepest hunger meet</a:t>
            </a:r>
          </a:p>
        </p:txBody>
      </p:sp>
    </p:spTree>
    <p:extLst>
      <p:ext uri="{BB962C8B-B14F-4D97-AF65-F5344CB8AC3E}">
        <p14:creationId xmlns:p14="http://schemas.microsoft.com/office/powerpoint/2010/main" val="86216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give thanks: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For all the gifts, skills and talents you give your people</a:t>
            </a:r>
          </a:p>
          <a:p>
            <a:r>
              <a:rPr lang="en-GB" dirty="0"/>
              <a:t>For all the relationships, responsibilities and roles you give your people</a:t>
            </a:r>
          </a:p>
          <a:p>
            <a:r>
              <a:rPr lang="en-GB" dirty="0"/>
              <a:t>For all passions, desires, hopes and dreams you give your people</a:t>
            </a:r>
          </a:p>
          <a:p>
            <a:r>
              <a:rPr lang="en-GB" dirty="0"/>
              <a:t>For all contexts and opportunities you give your people</a:t>
            </a:r>
          </a:p>
          <a:p>
            <a:r>
              <a:rPr lang="en-GB" dirty="0"/>
              <a:t>For all who join in your creating, sustaining, redeeming and restoring work</a:t>
            </a:r>
          </a:p>
        </p:txBody>
      </p:sp>
    </p:spTree>
    <p:extLst>
      <p:ext uri="{BB962C8B-B14F-4D97-AF65-F5344CB8AC3E}">
        <p14:creationId xmlns:p14="http://schemas.microsoft.com/office/powerpoint/2010/main" val="243438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pray: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For all unable to fulfil their sense of calling at this time</a:t>
            </a:r>
          </a:p>
          <a:p>
            <a:r>
              <a:rPr lang="en-GB" dirty="0"/>
              <a:t>For all feeling called beyond their capacity and ability</a:t>
            </a:r>
          </a:p>
          <a:p>
            <a:r>
              <a:rPr lang="en-GB" dirty="0"/>
              <a:t>For all keeping faithful to their calling </a:t>
            </a:r>
          </a:p>
          <a:p>
            <a:r>
              <a:rPr lang="en-GB" dirty="0"/>
              <a:t>For all being called in new ways </a:t>
            </a:r>
          </a:p>
          <a:p>
            <a:r>
              <a:rPr lang="en-GB" dirty="0"/>
              <a:t>For all being called into new things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293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pray for each other: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May God bless the callings that you have received.</a:t>
            </a:r>
          </a:p>
          <a:p>
            <a:pPr marL="0" indent="0">
              <a:buNone/>
            </a:pPr>
            <a:r>
              <a:rPr lang="en-GB" dirty="0"/>
              <a:t>RESPONSE</a:t>
            </a:r>
            <a:r>
              <a:rPr lang="en-GB"/>
              <a:t>: 	</a:t>
            </a:r>
            <a:r>
              <a:rPr lang="en-GB" b="1"/>
              <a:t>We </a:t>
            </a:r>
            <a:r>
              <a:rPr lang="en-GB" b="1" dirty="0"/>
              <a:t>give thanks to God for you. </a:t>
            </a:r>
          </a:p>
          <a:p>
            <a:pPr marL="0" indent="0">
              <a:buNone/>
            </a:pPr>
            <a:r>
              <a:rPr lang="en-GB" b="1" dirty="0"/>
              <a:t>		Your work matters.</a:t>
            </a:r>
          </a:p>
          <a:p>
            <a:pPr marL="0" indent="0">
              <a:buNone/>
            </a:pPr>
            <a:r>
              <a:rPr lang="en-GB" b="1" dirty="0"/>
              <a:t>		Grow in your life’s calling</a:t>
            </a:r>
          </a:p>
          <a:p>
            <a:pPr marL="0" indent="0">
              <a:buNone/>
            </a:pPr>
            <a:r>
              <a:rPr lang="en-GB" b="1" dirty="0"/>
              <a:t>		through the grace and gifts of our Lord Jesus Christ.</a:t>
            </a:r>
          </a:p>
          <a:p>
            <a:pPr marL="0" indent="0">
              <a:buNone/>
            </a:pPr>
            <a:r>
              <a:rPr lang="en-GB" b="1" dirty="0"/>
              <a:t>		Amen</a:t>
            </a:r>
          </a:p>
        </p:txBody>
      </p:sp>
    </p:spTree>
    <p:extLst>
      <p:ext uri="{BB962C8B-B14F-4D97-AF65-F5344CB8AC3E}">
        <p14:creationId xmlns:p14="http://schemas.microsoft.com/office/powerpoint/2010/main" val="103885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CC8FAA-E6F5-0B8A-66C6-23E4C88ADA8D}"/>
              </a:ext>
            </a:extLst>
          </p:cNvPr>
          <p:cNvSpPr txBox="1"/>
          <p:nvPr/>
        </p:nvSpPr>
        <p:spPr>
          <a:xfrm>
            <a:off x="3392461" y="1988477"/>
            <a:ext cx="63877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600" dirty="0">
                <a:solidFill>
                  <a:prstClr val="black"/>
                </a:solidFill>
                <a:latin typeface="Calibri" panose="020F0502020204030204"/>
              </a:rPr>
              <a:t>Glory to God, Glory to God, </a:t>
            </a:r>
          </a:p>
          <a:p>
            <a:pPr defTabSz="457200"/>
            <a:r>
              <a:rPr lang="en-GB" sz="3600" dirty="0">
                <a:solidFill>
                  <a:prstClr val="black"/>
                </a:solidFill>
                <a:latin typeface="Calibri" panose="020F0502020204030204"/>
              </a:rPr>
              <a:t>Glory to the Father (Son, Spirit)</a:t>
            </a:r>
          </a:p>
          <a:p>
            <a:pPr defTabSz="457200"/>
            <a:r>
              <a:rPr lang="en-GB" sz="3600" b="1" dirty="0">
                <a:solidFill>
                  <a:prstClr val="black"/>
                </a:solidFill>
                <a:latin typeface="Calibri" panose="020F0502020204030204"/>
              </a:rPr>
              <a:t>Glory to God, Glory to God, </a:t>
            </a:r>
          </a:p>
          <a:p>
            <a:pPr defTabSz="457200"/>
            <a:r>
              <a:rPr lang="en-GB" sz="3600" b="1" dirty="0">
                <a:solidFill>
                  <a:prstClr val="black"/>
                </a:solidFill>
                <a:latin typeface="Calibri" panose="020F0502020204030204"/>
              </a:rPr>
              <a:t>Glory to the Father (Son, Spirit)</a:t>
            </a:r>
          </a:p>
          <a:p>
            <a:pPr defTabSz="457200"/>
            <a:r>
              <a:rPr lang="en-GB" sz="3600" dirty="0">
                <a:solidFill>
                  <a:prstClr val="black"/>
                </a:solidFill>
                <a:latin typeface="Calibri" panose="020F0502020204030204"/>
              </a:rPr>
              <a:t>To God be glory forever</a:t>
            </a:r>
          </a:p>
          <a:p>
            <a:pPr defTabSz="457200"/>
            <a:r>
              <a:rPr lang="en-GB" sz="3600" b="1" dirty="0">
                <a:solidFill>
                  <a:prstClr val="black"/>
                </a:solidFill>
                <a:latin typeface="Calibri" panose="020F0502020204030204"/>
              </a:rPr>
              <a:t>To God be glory forever</a:t>
            </a:r>
            <a:endParaRPr lang="en-GB" sz="36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/>
            <a:r>
              <a:rPr lang="en-GB" sz="3600" dirty="0">
                <a:solidFill>
                  <a:prstClr val="black"/>
                </a:solidFill>
                <a:latin typeface="Calibri" panose="020F0502020204030204"/>
              </a:rPr>
              <a:t>Alleluia Amen</a:t>
            </a:r>
            <a:r>
              <a:rPr lang="en-GB" sz="3600" b="1" dirty="0">
                <a:solidFill>
                  <a:prstClr val="black"/>
                </a:solidFill>
                <a:latin typeface="Calibri" panose="020F0502020204030204"/>
              </a:rPr>
              <a:t>, Alleluia Amen</a:t>
            </a:r>
            <a:endParaRPr lang="en-GB" sz="36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/>
            <a:r>
              <a:rPr lang="en-GB" sz="3600" dirty="0">
                <a:solidFill>
                  <a:prstClr val="black"/>
                </a:solidFill>
                <a:latin typeface="Calibri" panose="020F0502020204030204"/>
              </a:rPr>
              <a:t>Alleluia Amen</a:t>
            </a:r>
            <a:r>
              <a:rPr lang="en-GB" sz="3600" b="1" dirty="0">
                <a:solidFill>
                  <a:prstClr val="black"/>
                </a:solidFill>
                <a:latin typeface="Calibri" panose="020F0502020204030204"/>
              </a:rPr>
              <a:t>, Alleluia Amen</a:t>
            </a:r>
            <a:endParaRPr lang="en-GB" sz="36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69836" y="644845"/>
            <a:ext cx="10208034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b="1" dirty="0"/>
              <a:t>Matthew 5:13-15</a:t>
            </a:r>
            <a:r>
              <a:rPr lang="en-GB" sz="2800" b="1" dirty="0"/>
              <a:t>	</a:t>
            </a:r>
          </a:p>
          <a:p>
            <a:endParaRPr lang="en-GB" sz="2800" b="1" dirty="0"/>
          </a:p>
          <a:p>
            <a:endParaRPr lang="en-GB" sz="6000" b="1" dirty="0"/>
          </a:p>
          <a:p>
            <a:r>
              <a:rPr lang="en-GB" sz="8000" baseline="30000" dirty="0"/>
              <a:t> </a:t>
            </a:r>
            <a:r>
              <a:rPr lang="en-GB" sz="8000" dirty="0"/>
              <a:t>Let me tell you why you are here.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3088" y="936393"/>
            <a:ext cx="1020803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Matthew 5:13-15</a:t>
            </a:r>
          </a:p>
          <a:p>
            <a:endParaRPr lang="en-GB" sz="2800" b="1" dirty="0"/>
          </a:p>
          <a:p>
            <a:r>
              <a:rPr lang="en-GB" sz="7200" dirty="0"/>
              <a:t>You’re here to be salt-seasoning that brings out the God-flavours of this earth.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0567" y="951429"/>
            <a:ext cx="1020803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Matthew 5:13-15</a:t>
            </a:r>
          </a:p>
          <a:p>
            <a:r>
              <a:rPr lang="en-GB" sz="2800" b="1" dirty="0"/>
              <a:t>	</a:t>
            </a:r>
          </a:p>
          <a:p>
            <a:r>
              <a:rPr lang="en-GB" sz="6000" dirty="0"/>
              <a:t>If you lose your saltiness, how will people taste godliness? You’ve lost your usefulness and will end up in the garbage.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3089" y="962897"/>
            <a:ext cx="10208034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Matthew 5:13-15</a:t>
            </a:r>
          </a:p>
          <a:p>
            <a:endParaRPr lang="en-GB" sz="2800" b="1" dirty="0"/>
          </a:p>
          <a:p>
            <a:r>
              <a:rPr lang="en-GB" sz="6600" dirty="0"/>
              <a:t>Here’s another way to put it: You’re here to be light, bringing out the God-colours in the world</a:t>
            </a:r>
            <a:r>
              <a:rPr lang="en-GB" sz="3200" dirty="0"/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3332" y="923141"/>
            <a:ext cx="10208034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Matthew 5:13-15</a:t>
            </a:r>
          </a:p>
          <a:p>
            <a:endParaRPr lang="en-GB" sz="2800" b="1" dirty="0"/>
          </a:p>
          <a:p>
            <a:r>
              <a:rPr lang="en-GB" sz="6600" dirty="0"/>
              <a:t>God is not a secret to be kept. We’re going public with this, as public as a city on a hill</a:t>
            </a:r>
            <a:r>
              <a:rPr lang="en-GB" sz="4000" dirty="0"/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1983" y="1612253"/>
            <a:ext cx="1020803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/>
              <a:t>If I make you light-bearers, you don’t think I’m going to hide you under a bucket, do you? I’m putting you on a light stand. Now that I’ve put you there on a hilltop, on a light stand—shine!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Four Seasons 16x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asonal celebrations presentation.potx" id="{BD9AEA96-E390-41F9-9661-0C671905DB2C}" vid="{E3974F56-9D26-4D1A-896F-E22CFE04D790}"/>
    </a:ext>
  </a:extLst>
</a:theme>
</file>

<file path=ppt/theme/theme2.xml><?xml version="1.0" encoding="utf-8"?>
<a:theme xmlns:a="http://schemas.openxmlformats.org/drawingml/2006/main" name="Office Them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1B4226084DA04EA99769B0984EA707" ma:contentTypeVersion="4" ma:contentTypeDescription="Create a new document." ma:contentTypeScope="" ma:versionID="5769c72d9ac5875cc352e64ed460dcc4">
  <xsd:schema xmlns:xsd="http://www.w3.org/2001/XMLSchema" xmlns:xs="http://www.w3.org/2001/XMLSchema" xmlns:p="http://schemas.microsoft.com/office/2006/metadata/properties" xmlns:ns2="ba65387f-9728-48a7-bf7f-47294bbf02ea" xmlns:ns3="37b8247b-92ea-43dd-b6d5-6ded56920b0f" targetNamespace="http://schemas.microsoft.com/office/2006/metadata/properties" ma:root="true" ma:fieldsID="d3bfe5e07ef527f3c3220083c6511014" ns2:_="" ns3:_="">
    <xsd:import namespace="ba65387f-9728-48a7-bf7f-47294bbf02ea"/>
    <xsd:import namespace="37b8247b-92ea-43dd-b6d5-6ded56920b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5387f-9728-48a7-bf7f-47294bbf02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b8247b-92ea-43dd-b6d5-6ded56920b0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B6224A-9EB6-4CF1-A222-EF4FE0A09CF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DA57B5E-47C2-43A5-AFF8-552938A7EF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C5850E-D548-42C5-A5F9-169648490B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65387f-9728-48a7-bf7f-47294bbf02ea"/>
    <ds:schemaRef ds:uri="37b8247b-92ea-43dd-b6d5-6ded56920b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Seasonal celebrations presentation</Template>
  <TotalTime>1151</TotalTime>
  <Words>600</Words>
  <Application>Microsoft Office PowerPoint</Application>
  <PresentationFormat>Widescreen</PresentationFormat>
  <Paragraphs>106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Calibri</vt:lpstr>
      <vt:lpstr>Constantia</vt:lpstr>
      <vt:lpstr>Wingdings</vt:lpstr>
      <vt:lpstr>Four Seasons 16x9</vt:lpstr>
      <vt:lpstr> Calling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REFLECTION</vt:lpstr>
      <vt:lpstr>called</vt:lpstr>
      <vt:lpstr>called to BE</vt:lpstr>
      <vt:lpstr>Called to BELONG</vt:lpstr>
      <vt:lpstr>Called to BECOME</vt:lpstr>
      <vt:lpstr>Called to SERVE</vt:lpstr>
      <vt:lpstr>called</vt:lpstr>
      <vt:lpstr>PowerPoint Presentation</vt:lpstr>
      <vt:lpstr>PowerPoint Presentation</vt:lpstr>
      <vt:lpstr>It’s your CALL</vt:lpstr>
      <vt:lpstr>We give thanks:</vt:lpstr>
      <vt:lpstr>We pray:</vt:lpstr>
      <vt:lpstr>We pray for each other: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called</dc:title>
  <dc:creator>Sam Richards</dc:creator>
  <cp:lastModifiedBy>Jenny Mills</cp:lastModifiedBy>
  <cp:revision>23</cp:revision>
  <dcterms:created xsi:type="dcterms:W3CDTF">2020-12-01T16:05:46Z</dcterms:created>
  <dcterms:modified xsi:type="dcterms:W3CDTF">2023-05-26T13:38:59Z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0x010100761B4226084DA04EA99769B0984EA707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Order">
    <vt:r8>172200</vt:r8>
  </property>
</Properties>
</file>